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59" r:id="rId4"/>
    <p:sldId id="260" r:id="rId5"/>
    <p:sldId id="262" r:id="rId6"/>
    <p:sldId id="264" r:id="rId7"/>
    <p:sldId id="265" r:id="rId8"/>
    <p:sldId id="266" r:id="rId9"/>
    <p:sldId id="267" r:id="rId10"/>
    <p:sldId id="269" r:id="rId11"/>
    <p:sldId id="268" r:id="rId12"/>
    <p:sldId id="270" r:id="rId1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3784DA-E3E0-4099-8BC4-1813584CD7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6415" y="800100"/>
            <a:ext cx="8447314" cy="3314694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1BD63B-9405-4E42-9E2F-07573F9B15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46415" y="4909459"/>
            <a:ext cx="8292874" cy="914395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68D03A-9A11-476C-B52A-593F3C0192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8A0168-EB40-45AF-89A1-87DE0A55FFC6}" type="datetime1">
              <a:rPr lang="en-US" smtClean="0"/>
              <a:t>4/25/2022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950CD1-7906-4885-9A4D-B764220DD9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DECA96-1AD5-41FE-AB5C-68ABD6522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A09E39A-DA3F-4BDC-A89A-6545C1DD3721}"/>
              </a:ext>
            </a:extLst>
          </p:cNvPr>
          <p:cNvCxnSpPr>
            <a:cxnSpLocks/>
          </p:cNvCxnSpPr>
          <p:nvPr/>
        </p:nvCxnSpPr>
        <p:spPr>
          <a:xfrm>
            <a:off x="360154" y="4602664"/>
            <a:ext cx="10375638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85908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BB4882-AC48-4F1E-837D-E154BEEDC9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5439"/>
            <a:ext cx="9613106" cy="128288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FD34B7-C335-425E-BF89-DB1A0C2353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914525"/>
            <a:ext cx="9613106" cy="38836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D63754-C885-4DC6-962D-C861267B64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CA68F-747D-436A-B5BB-2EBC3ED499E4}" type="datetime1">
              <a:rPr lang="en-US" smtClean="0"/>
              <a:t>4/25/2022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EC9693-03CD-4EBD-A3D7-BE310CD5F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CBBD01-5E50-4FF1-A1D6-B24B7B75E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1635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CEA1D39-AB23-4CEE-BBAA-55B29415D41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578644"/>
            <a:ext cx="1912144" cy="527208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CC20688-FA9B-4ABD-9E9E-C7EADE949A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2" y="578643"/>
            <a:ext cx="7943848" cy="527208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6B1A6B-AE19-4BD4-AE49-43E78CC0B0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8DC11-9E39-40A0-B3DC-E3F2AD04A616}" type="datetime1">
              <a:rPr lang="en-US" smtClean="0"/>
              <a:t>4/25/2022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862144-27EE-4CE0-B167-F5DBA41B38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8A40B2-EFB0-47EA-878B-6405E1DC18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5086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2BEE8-2E4A-4A4A-833E-89D8D794E5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45914"/>
            <a:ext cx="9527275" cy="1241944"/>
          </a:xfrm>
        </p:spPr>
        <p:txBody>
          <a:bodyPr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46CFDA-CDBF-4B24-9EC3-827F540F71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108595"/>
            <a:ext cx="9527275" cy="36439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25871D-4A14-4A17-A0ED-7DDA7752B5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A88F0-556B-4BB7-8AAB-D63AEB65C662}" type="datetime1">
              <a:rPr lang="en-US" smtClean="0"/>
              <a:t>4/25/2022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5BD654-899B-4DAF-93B9-1CBCAB5F6D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5F7FCA-B968-443D-90A7-E0F3C6D64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7F5CC56-CBE8-4152-AD5E-982DD286AA28}"/>
              </a:ext>
            </a:extLst>
          </p:cNvPr>
          <p:cNvCxnSpPr>
            <a:cxnSpLocks/>
          </p:cNvCxnSpPr>
          <p:nvPr/>
        </p:nvCxnSpPr>
        <p:spPr>
          <a:xfrm>
            <a:off x="386707" y="1905000"/>
            <a:ext cx="10375638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74163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A895B8-786F-418B-9367-52B195268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073426"/>
            <a:ext cx="8840344" cy="3489049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BCF574-9044-4964-B6AE-A3983D595C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818488"/>
            <a:ext cx="8840344" cy="900772"/>
          </a:xfrm>
        </p:spPr>
        <p:txBody>
          <a:bodyPr/>
          <a:lstStyle>
            <a:lvl1pPr marL="0" indent="0"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D2A109-E9F9-428E-858A-38375BF1D9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E05506-6815-4E0E-B1DE-ECA35C2016DF}" type="datetime1">
              <a:rPr lang="en-US" smtClean="0"/>
              <a:t>4/25/2022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D9BA6F-665B-4D62-84D1-23E03428CB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A1A2D7-4390-4B51-90D4-900EAAB13C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2080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166EE-5127-48B4-A6F6-F5F6B38DB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87828"/>
            <a:ext cx="9578683" cy="990601"/>
          </a:xfrm>
        </p:spPr>
        <p:txBody>
          <a:bodyPr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57B8A9-5914-49F9-8E0E-C8723C5339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1" y="2057407"/>
            <a:ext cx="4318906" cy="372513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E7D0C2-CAEA-4E31-8FA6-D866315DF6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69577" y="2057407"/>
            <a:ext cx="4405746" cy="372513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1E5DE2-0BD6-45B3-BDB1-675BA058BF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6E85F7-A724-48A4-9D33-CEBC5174E865}" type="datetime1">
              <a:rPr lang="en-US" smtClean="0"/>
              <a:t>4/25/2022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2622B7-97C1-4C72-BCA9-290DC716FE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57BEE3-B3AE-45B6-924A-08ABC9518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610397D-8A25-4307-B58D-8DE617EFD26D}"/>
              </a:ext>
            </a:extLst>
          </p:cNvPr>
          <p:cNvCxnSpPr>
            <a:cxnSpLocks/>
          </p:cNvCxnSpPr>
          <p:nvPr/>
        </p:nvCxnSpPr>
        <p:spPr>
          <a:xfrm>
            <a:off x="375523" y="1760404"/>
            <a:ext cx="10375638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B747697-5C57-4DA6-8ED6-CAB14CDD220A}"/>
              </a:ext>
            </a:extLst>
          </p:cNvPr>
          <p:cNvCxnSpPr>
            <a:cxnSpLocks/>
          </p:cNvCxnSpPr>
          <p:nvPr/>
        </p:nvCxnSpPr>
        <p:spPr>
          <a:xfrm>
            <a:off x="5563342" y="1752600"/>
            <a:ext cx="0" cy="4300105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67285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22296-2B01-4044-AD7B-497BAC8AEA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09600"/>
            <a:ext cx="10515600" cy="951491"/>
          </a:xfrm>
        </p:spPr>
        <p:txBody>
          <a:bodyPr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F08880-DE5D-4299-BAC3-D45377C499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989859"/>
            <a:ext cx="4381644" cy="602671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2A655D-7A3A-4BA5-B82A-744276BE25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713126"/>
            <a:ext cx="4381644" cy="312136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037933-BDAC-4317-9B7E-E30CF0B42E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950530" y="1989859"/>
            <a:ext cx="4487137" cy="602671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3A5878F-AE56-4F8C-A84A-A8534180DE4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950531" y="2713127"/>
            <a:ext cx="4487136" cy="31213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FFF249A-9D93-4A8E-9284-5AB19AC0AC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06E7A-BDD3-46A3-BEE2-EB821F9236B4}" type="datetime1">
              <a:rPr lang="en-US" smtClean="0"/>
              <a:t>4/25/2022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5563883-9438-44C9-877E-EC771D1B31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E5ED3CC-D7BA-43BD-973A-B09921FED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4B03ADF-AEED-49C1-9CF7-7749387E2A4F}"/>
              </a:ext>
            </a:extLst>
          </p:cNvPr>
          <p:cNvCxnSpPr>
            <a:cxnSpLocks/>
          </p:cNvCxnSpPr>
          <p:nvPr/>
        </p:nvCxnSpPr>
        <p:spPr>
          <a:xfrm>
            <a:off x="378503" y="1752600"/>
            <a:ext cx="10375638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B5345CA-2FC8-42B9-85F7-84F77724D011}"/>
              </a:ext>
            </a:extLst>
          </p:cNvPr>
          <p:cNvCxnSpPr>
            <a:cxnSpLocks/>
          </p:cNvCxnSpPr>
          <p:nvPr/>
        </p:nvCxnSpPr>
        <p:spPr>
          <a:xfrm>
            <a:off x="5563342" y="1752600"/>
            <a:ext cx="0" cy="4300105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47357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0F8770-E2EE-4C9B-9F89-128DAC661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116" y="703687"/>
            <a:ext cx="9406190" cy="172258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91CE391-8E22-4716-8A8B-C39BA61A77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1540C-9440-4E7A-B71A-BEFEE06869E3}" type="datetime1">
              <a:rPr lang="en-US" smtClean="0"/>
              <a:t>4/25/2022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6C042F-179F-4DBC-80B7-34B89EA27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386EA4-4BE5-4D17-A1DC-196FEA972B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8645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E649B6B-2C1C-452D-9F93-BD9A6F2B08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18DDB-88AC-4039-B59C-B05DC4C9C16C}" type="datetime1">
              <a:rPr lang="en-US" smtClean="0"/>
              <a:t>4/25/2022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47CA8ED-78AC-4474-8874-E4C424297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0B764-0B68-4801-ADE7-931059129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0520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AE717A-ED7D-43FE-881F-9407FF2204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597476"/>
            <a:ext cx="3932237" cy="1693717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6FE954-332E-4D66-AFFD-A15389A769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597475"/>
            <a:ext cx="5140180" cy="5263575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D15CDA-9FC3-4F17-963C-DD9E226ECC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291194"/>
            <a:ext cx="3932237" cy="3577793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CC30BE-8EE8-4A41-B20E-ACEFC980C0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82ABFB-60E7-4BA1-866A-7059F058065B}" type="datetime1">
              <a:rPr lang="en-US" smtClean="0"/>
              <a:t>4/25/2022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4B6719-F550-42EF-B377-8E41A46D0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7A6636-5EF9-499C-A3A0-3021812D0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5812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C038CB-27F1-47CF-B05A-CC0688301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59822"/>
            <a:ext cx="3932237" cy="165215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89C67EA-3155-4708-9B86-D7B2B54FC2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703687"/>
            <a:ext cx="5212917" cy="496901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B434F1-C813-4E9B-98A4-B0B372CE27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426277"/>
            <a:ext cx="3932237" cy="324642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22A0B8-75E7-465D-84CB-BC9C3FB2F5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4112F-55F4-4776-A323-7418930321C8}" type="datetime1">
              <a:rPr lang="en-US" smtClean="0"/>
              <a:t>4/25/2022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3879C9-B751-43BD-8B27-FA18290E11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1998FB-27B9-46E5-90E3-09B108B0E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2660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FBA68A5-A7C7-4D91-AB95-6E0B6FFD874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1F93EBF-655A-4373-ADBE-9606BFA94B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5439"/>
            <a:ext cx="9485160" cy="12828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AF2994-4D2E-43BB-9D9B-117ED94ABD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2091757"/>
            <a:ext cx="9485163" cy="37064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F28926-9DF1-4A3E-8B81-2191D6F75E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2" y="6140304"/>
            <a:ext cx="3154896" cy="2870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cap="all" spc="300" baseline="0">
                <a:solidFill>
                  <a:schemeClr val="accent1"/>
                </a:solidFill>
              </a:defRPr>
            </a:lvl1pPr>
          </a:lstStyle>
          <a:p>
            <a:fld id="{CFBEA57F-793F-4683-BD8A-741FD4B89154}" type="datetime1">
              <a:rPr lang="en-US" smtClean="0"/>
              <a:t>4/25/2022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01BD4F-CE83-48A3-9683-19CF03C0A5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9233562" y="257852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b="1" cap="all" spc="300" baseline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B94939-09B3-4A6E-88F8-4D923A56D4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21701" y="5672706"/>
            <a:ext cx="951908" cy="7546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600" b="1">
                <a:solidFill>
                  <a:schemeClr val="accent1"/>
                </a:solidFill>
              </a:defRPr>
            </a:lvl1pPr>
          </a:lstStyle>
          <a:p>
            <a:fld id="{81D2C36F-4504-47C0-B82F-A167342A275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A4051E3-92B2-42FC-BB3D-372E4A614439}"/>
              </a:ext>
            </a:extLst>
          </p:cNvPr>
          <p:cNvSpPr/>
          <p:nvPr/>
        </p:nvSpPr>
        <p:spPr>
          <a:xfrm>
            <a:off x="367744" y="334928"/>
            <a:ext cx="11456511" cy="618814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C425084-C97A-4C25-AE47-DDECF2DD3ABC}"/>
              </a:ext>
            </a:extLst>
          </p:cNvPr>
          <p:cNvCxnSpPr>
            <a:cxnSpLocks/>
          </p:cNvCxnSpPr>
          <p:nvPr/>
        </p:nvCxnSpPr>
        <p:spPr>
          <a:xfrm>
            <a:off x="10748698" y="334928"/>
            <a:ext cx="0" cy="6188146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6A478A1-0B34-4F2B-88FA-CF47551E5DF9}"/>
              </a:ext>
            </a:extLst>
          </p:cNvPr>
          <p:cNvCxnSpPr>
            <a:cxnSpLocks/>
          </p:cNvCxnSpPr>
          <p:nvPr/>
        </p:nvCxnSpPr>
        <p:spPr>
          <a:xfrm>
            <a:off x="373060" y="6047437"/>
            <a:ext cx="10375638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38699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4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4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4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4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4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51580BD-7D80-4957-A58D-916E994AB7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ideo 3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45A29634-727B-4378-AF53-DBB450FB511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-1" b="283"/>
          <a:stretch/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E478B8E-B09A-4F54-BAF6-88125E6990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642513" y="-691487"/>
            <a:ext cx="6858000" cy="8240972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25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59DE95-F3B9-4A35-9681-78FA926F02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77099" y="334926"/>
            <a:ext cx="4547155" cy="6188148"/>
          </a:xfrm>
          <a:prstGeom prst="rect">
            <a:avLst/>
          </a:prstGeom>
          <a:noFill/>
          <a:ln>
            <a:solidFill>
              <a:srgbClr val="FFFFFF"/>
            </a:solidFill>
          </a:ln>
          <a:effectLst>
            <a:outerShdw blurRad="381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1E4981-FBCB-486F-8C9E-8E00A79A72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80671" y="723672"/>
            <a:ext cx="2915296" cy="3884668"/>
          </a:xfrm>
        </p:spPr>
        <p:txBody>
          <a:bodyPr anchor="t">
            <a:normAutofit/>
          </a:bodyPr>
          <a:lstStyle/>
          <a:p>
            <a:r>
              <a:rPr lang="en-US" altLang="zh-CN" sz="3200" dirty="0">
                <a:solidFill>
                  <a:schemeClr val="bg1"/>
                </a:solidFill>
              </a:rPr>
              <a:t>PROJECT: FORECASTING THE FUTURE OF MIAMI Average Weekly Wage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88BAD2-ED76-4460-AC54-17CAFA31C8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94714" y="5181603"/>
            <a:ext cx="3153754" cy="675333"/>
          </a:xfrm>
        </p:spPr>
        <p:txBody>
          <a:bodyPr anchor="ctr">
            <a:noAutofit/>
          </a:bodyPr>
          <a:lstStyle/>
          <a:p>
            <a:r>
              <a:rPr lang="en-US" altLang="zh-CN" sz="1800" dirty="0">
                <a:solidFill>
                  <a:schemeClr val="bg1"/>
                </a:solidFill>
              </a:rPr>
              <a:t>Time Series &amp; Forecasting Analysis for Business</a:t>
            </a:r>
          </a:p>
          <a:p>
            <a:r>
              <a:rPr lang="en-US" altLang="zh-CN" sz="1800" dirty="0">
                <a:solidFill>
                  <a:schemeClr val="bg1"/>
                </a:solidFill>
              </a:rPr>
              <a:t>Zheng, Zhi </a:t>
            </a:r>
            <a:endParaRPr lang="zh-CN" altLang="en-US" sz="1800" dirty="0">
              <a:solidFill>
                <a:schemeClr val="bg1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E687E3B-9C6D-4102-8F38-DCB77C49C6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748698" y="334926"/>
            <a:ext cx="0" cy="6188148"/>
          </a:xfrm>
          <a:prstGeom prst="line">
            <a:avLst/>
          </a:prstGeom>
          <a:ln w="12700">
            <a:solidFill>
              <a:srgbClr val="FFFFFF"/>
            </a:solidFill>
          </a:ln>
          <a:effectLst>
            <a:outerShdw blurRad="38100" dist="127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FD2391C-602E-4522-B790-1F85883AF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77100" y="4991100"/>
            <a:ext cx="3471597" cy="0"/>
          </a:xfrm>
          <a:prstGeom prst="line">
            <a:avLst/>
          </a:prstGeom>
          <a:ln w="12700">
            <a:solidFill>
              <a:srgbClr val="FFFFFF"/>
            </a:solidFill>
          </a:ln>
          <a:effectLst>
            <a:outerShdw blurRad="38100" dist="127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73C7C39-C73B-4051-B742-C9086B7BE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77100" y="6047437"/>
            <a:ext cx="3471598" cy="0"/>
          </a:xfrm>
          <a:prstGeom prst="line">
            <a:avLst/>
          </a:prstGeom>
          <a:ln w="12700">
            <a:solidFill>
              <a:srgbClr val="FFFFFF"/>
            </a:solidFill>
          </a:ln>
          <a:effectLst>
            <a:outerShdw blurRad="38100" dist="127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42528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50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1" fill="hold">
                      <p:stCondLst>
                        <p:cond delay="0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54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55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9C8B3-1A9B-4ADA-B164-AFF45610C5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6045"/>
            <a:ext cx="9578683" cy="990601"/>
          </a:xfrm>
        </p:spPr>
        <p:txBody>
          <a:bodyPr/>
          <a:lstStyle/>
          <a:p>
            <a:r>
              <a:rPr lang="en-US" dirty="0"/>
              <a:t>5. Interval Forecast </a:t>
            </a:r>
          </a:p>
        </p:txBody>
      </p: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AD9FC3DB-1985-4EAA-84CF-256BC5999A3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969000" y="2315333"/>
            <a:ext cx="4406900" cy="3209997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7F1059-B0D4-4B54-9E45-736A8FC45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6E85F7-A724-48A4-9D33-CEBC5174E865}" type="datetime1">
              <a:rPr lang="en-US" smtClean="0"/>
              <a:t>4/25/2022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1F9A10-0384-49B2-AFAF-A36EF51328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36FF45-F84D-41AD-AC9E-960A8AE8F1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10</a:t>
            </a:fld>
            <a:endParaRPr lang="en-US"/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A92A6B9C-187C-4423-A904-3B2B7197203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838200" y="2347132"/>
            <a:ext cx="4319588" cy="3146398"/>
          </a:xfrm>
        </p:spPr>
      </p:pic>
    </p:spTree>
    <p:extLst>
      <p:ext uri="{BB962C8B-B14F-4D97-AF65-F5344CB8AC3E}">
        <p14:creationId xmlns:p14="http://schemas.microsoft.com/office/powerpoint/2010/main" val="2471397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8E1EE7-9BE7-4EE4-B5F3-DF9D292E6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 Conclusion</a:t>
            </a:r>
            <a:endParaRPr lang="zh-CN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1D218E-0262-4423-9ED8-AD8515EDDA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1800" dirty="0">
                <a:effectLst/>
                <a:latin typeface="Times New Roman" panose="02020603050405020304" pitchFamily="18" charset="0"/>
                <a:ea typeface="DengXian" panose="02010600030101010101" pitchFamily="2" charset="-122"/>
              </a:rPr>
              <a:t>The empirical approaches are more accurate than assumed normal approaches</a:t>
            </a:r>
            <a:endParaRPr lang="en-US" altLang="zh-CN" sz="1800" kern="100" dirty="0">
              <a:effectLst/>
              <a:latin typeface="Times New Roman" panose="02020603050405020304" pitchFamily="18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1800" kern="100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The one step ahead empirical forecast result for 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WeeklyWage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 is 1032.759 for the upper bound, 988.5123 for the lower bound, and 1032.759 for the point forecast.</a:t>
            </a:r>
            <a:endParaRPr lang="zh-CN" altLang="zh-CN" sz="1800" kern="100" dirty="0">
              <a:effectLst/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E50242-8AB9-4ABD-991F-F69CC6738A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A88F0-556B-4BB7-8AAB-D63AEB65C662}" type="datetime1">
              <a:rPr lang="en-US" smtClean="0"/>
              <a:t>4/25/2022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7284EF-143A-4426-813A-D6D281FA25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A5978E-24A2-4804-92D8-2AE235BE7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0052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23BA4E7-07C2-4F2C-A2BA-7A4847036DD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END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4AFE48DC-5574-4C90-95AD-526CC42F92B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Thank you for listening!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83364AD-BF80-4FD0-AB1B-576E13246A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18DDB-88AC-4039-B59C-B05DC4C9C16C}" type="datetime1">
              <a:rPr lang="en-US" smtClean="0"/>
              <a:t>4/25/2022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D1CDA68-F798-451F-A698-D574FE5A32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E1A936-1077-4B75-97FC-73100E5D1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251811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13B8D-718D-4C9E-A060-97BF527216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974" y="484502"/>
            <a:ext cx="9527275" cy="1241944"/>
          </a:xfrm>
        </p:spPr>
        <p:txBody>
          <a:bodyPr/>
          <a:lstStyle/>
          <a:p>
            <a:r>
              <a:rPr lang="en-US" altLang="zh-CN" dirty="0"/>
              <a:t>1. Introduction</a:t>
            </a:r>
            <a:endParaRPr lang="zh-CN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BF447-D4EF-462C-8638-87213619EC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My goal is to forecast the possible monthly change in the Average Weekly Earnings of All Employees: Total Private in Miami-Fort Lauderdale-West Palm Beach, FL (MSA).</a:t>
            </a:r>
          </a:p>
          <a:p>
            <a:r>
              <a:rPr lang="en-US" altLang="zh-CN" dirty="0"/>
              <a:t>The data used for this study came from the Federal Reserve Economic Data (Fred), a data source with frequently updated US macro and regional economic time series at annual, quarterly, monthly, weekly, and daily frequencies.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2ABE52-D97B-46F8-AE1C-CE6E17C453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A88F0-556B-4BB7-8AAB-D63AEB65C662}" type="datetime1">
              <a:rPr lang="en-US" smtClean="0"/>
              <a:t>4/25/2022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034768-2DA3-4F6B-A383-6A9E2E159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248FE9-E4C1-4A4E-871D-40D48A7C6A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51125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8FBA68A5-A7C7-4D91-AB95-6E0B6FFD8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A4051E3-92B2-42FC-BB3D-372E4A614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7744" y="334928"/>
            <a:ext cx="11456511" cy="618814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C425084-C97A-4C25-AE47-DDECF2DD3A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748698" y="334928"/>
            <a:ext cx="0" cy="6188146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6A478A1-0B34-4F2B-88FA-CF47551E5D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73060" y="6047437"/>
            <a:ext cx="10375638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7F5CC56-CBE8-4152-AD5E-982DD286AA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86707" y="1905000"/>
            <a:ext cx="10375638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870F1165-C2FC-4313-ADED-D8514C00E1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FD564DD-780E-4279-99FF-A16618E119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03CBCF-4CB8-44D7-BE46-48D6ADD1D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45914"/>
            <a:ext cx="9527275" cy="72998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/>
              <a:t>2. Data</a:t>
            </a:r>
            <a:endParaRPr lang="en-US" altLang="zh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74D2A9-D9CB-4C7B-B9E4-6373F27943B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05000"/>
            <a:ext cx="3375210" cy="3767706"/>
          </a:xfrm>
        </p:spPr>
        <p:txBody>
          <a:bodyPr vert="horz" lIns="91440" tIns="45720" rIns="91440" bIns="45720" rtlCol="0">
            <a:normAutofit/>
          </a:bodyPr>
          <a:lstStyle/>
          <a:p>
            <a:pPr marL="0"/>
            <a:r>
              <a:rPr lang="en-US" altLang="zh-CN" dirty="0"/>
              <a:t>Predictor Variables</a:t>
            </a:r>
          </a:p>
          <a:p>
            <a:r>
              <a:rPr lang="en-US" altLang="zh-CN" dirty="0"/>
              <a:t>Average Weekly Wage</a:t>
            </a:r>
          </a:p>
          <a:p>
            <a:r>
              <a:rPr lang="en-US" altLang="zh-CN" dirty="0"/>
              <a:t>Average Hourly Wage</a:t>
            </a:r>
          </a:p>
          <a:p>
            <a:r>
              <a:rPr lang="en-US" altLang="zh-CN" dirty="0"/>
              <a:t>Average Weekly Hours</a:t>
            </a:r>
          </a:p>
          <a:p>
            <a:endParaRPr lang="en-US" altLang="zh-CN" dirty="0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14C2A82B-077C-4AF8-BD4C-E9C48899BDB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159192" y="1859381"/>
            <a:ext cx="5116616" cy="3726956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A147EB-D460-408B-BE52-5B4DDE913A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2" y="6140304"/>
            <a:ext cx="3154896" cy="28707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C6E85F7-A724-48A4-9D33-CEBC5174E865}" type="datetime1">
              <a:rPr lang="en-US" smtClean="0"/>
              <a:pPr>
                <a:spcAft>
                  <a:spcPts val="600"/>
                </a:spcAft>
              </a:pPr>
              <a:t>4/25/2022</a:t>
            </a:fld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BAD74CF-CB22-463B-9031-D3BE16111B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748698" y="334928"/>
            <a:ext cx="0" cy="6188146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F0B50B-3665-4520-BFA1-917FA387C4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9233562" y="2578525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endParaRPr lang="en-US" sz="1050" b="1" kern="1200" cap="all" spc="300" baseline="0">
              <a:solidFill>
                <a:schemeClr val="accen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7C7241-CDDB-4E3D-9A17-FA36F6D392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1701" y="5672706"/>
            <a:ext cx="951908" cy="75467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1D2C36F-4504-47C0-B82F-A167342A2754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5BB14C7-B6E4-427D-AEAC-7A18D089F9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7744" y="334928"/>
            <a:ext cx="11456511" cy="618814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82B589D1-AB2D-469C-960E-40C719BA8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73060" y="6047437"/>
            <a:ext cx="10375638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055BC9DE-F4C7-4F1F-833F-C0E20531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86300" y="1377869"/>
            <a:ext cx="0" cy="4669568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E95C7366-6A36-4307-81CE-FBD79DFF09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67744" y="1371600"/>
            <a:ext cx="10380954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42197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A18206-E999-4958-A0CD-5909EB2637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 Data Part 2</a:t>
            </a:r>
            <a:endParaRPr lang="zh-CN" alt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D70D56-AA78-482B-A089-EB6CBA0CD1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Autocorrelogram</a:t>
            </a:r>
            <a:endParaRPr lang="zh-CN" alt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40CFEA9-D000-44F5-8917-7B0ADA302D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altLang="zh-CN" dirty="0"/>
              <a:t>Partial autocorrelogram</a:t>
            </a:r>
            <a:endParaRPr lang="zh-CN" alt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323F94E-2CD5-4D72-940B-8909F237A9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06E7A-BDD3-46A3-BEE2-EB821F9236B4}" type="datetime1">
              <a:rPr lang="en-US" smtClean="0"/>
              <a:t>4/25/2022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151E1A0-2482-41F7-9597-C8249A6950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064836C-5236-4DDB-9258-34F4E28213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4</a:t>
            </a:fld>
            <a:endParaRPr lang="en-US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A20F6C9B-050C-410B-88A5-362F8D84B5CA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6051505" y="2713038"/>
            <a:ext cx="4284753" cy="3121025"/>
          </a:xfrm>
        </p:spPr>
      </p:pic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9D52F323-1FC1-4D29-AFA5-4B6A0F2DCEA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888161" y="2713038"/>
            <a:ext cx="4284753" cy="3121025"/>
          </a:xfrm>
        </p:spPr>
      </p:pic>
    </p:spTree>
    <p:extLst>
      <p:ext uri="{BB962C8B-B14F-4D97-AF65-F5344CB8AC3E}">
        <p14:creationId xmlns:p14="http://schemas.microsoft.com/office/powerpoint/2010/main" val="104708656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BDC431-3406-423B-97EF-17B7FB0DA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 Model Selection</a:t>
            </a:r>
            <a:endParaRPr lang="zh-CN" alt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CC72CD-B6F1-4815-8FB2-48EBFAE59F2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12-Lags for </a:t>
            </a:r>
            <a:r>
              <a:rPr lang="en-US" altLang="zh-CN" dirty="0" err="1"/>
              <a:t>WeeklyWage</a:t>
            </a:r>
            <a:r>
              <a:rPr lang="en-US" altLang="zh-CN" dirty="0"/>
              <a:t>, </a:t>
            </a:r>
            <a:r>
              <a:rPr lang="en-US" altLang="zh-CN" dirty="0" err="1"/>
              <a:t>HourlyWage</a:t>
            </a:r>
            <a:r>
              <a:rPr lang="en-US" altLang="zh-CN" dirty="0"/>
              <a:t>, and </a:t>
            </a:r>
            <a:r>
              <a:rPr lang="en-US" altLang="zh-CN" dirty="0" err="1"/>
              <a:t>Weeklyhrs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vselect </a:t>
            </a:r>
            <a:r>
              <a:rPr lang="en-US" altLang="zh-CN" dirty="0" err="1"/>
              <a:t>dlnWeeklyWage</a:t>
            </a:r>
            <a:r>
              <a:rPr lang="en-US" altLang="zh-CN" dirty="0"/>
              <a:t> </a:t>
            </a:r>
            <a:r>
              <a:rPr lang="en-US" altLang="zh-CN" dirty="0" err="1"/>
              <a:t>dlnWeeklyWagel</a:t>
            </a:r>
            <a:r>
              <a:rPr lang="en-US" altLang="zh-CN" dirty="0"/>
              <a:t>* </a:t>
            </a:r>
            <a:r>
              <a:rPr lang="en-US" altLang="zh-CN" dirty="0" err="1"/>
              <a:t>dlnHourlyWagel</a:t>
            </a:r>
            <a:r>
              <a:rPr lang="en-US" altLang="zh-CN" dirty="0"/>
              <a:t>*  </a:t>
            </a:r>
            <a:r>
              <a:rPr lang="en-US" altLang="zh-CN" dirty="0" err="1"/>
              <a:t>dlnWeeklyHrsl</a:t>
            </a:r>
            <a:r>
              <a:rPr lang="en-US" altLang="zh-CN" dirty="0"/>
              <a:t>*, best fix( m2 m3 m4 m5 m6 m7 m8 m9 m10 m11 m12)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D5CE96-4A53-489B-B56A-7A14BCC5CC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82ABFB-60E7-4BA1-866A-7059F058065B}" type="datetime1">
              <a:rPr lang="en-US" smtClean="0"/>
              <a:t>4/25/2022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D3B928-AA12-425A-B6C7-BE6C205854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FB1485-8C30-452E-891B-58996A62E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5</a:t>
            </a:fld>
            <a:endParaRPr lang="en-US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5A6C069F-6A6D-42A0-A415-B1A74ABB40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3502" t="21671" r="45553" b="7175"/>
          <a:stretch/>
        </p:blipFill>
        <p:spPr>
          <a:xfrm>
            <a:off x="5915026" y="703687"/>
            <a:ext cx="3932237" cy="5086011"/>
          </a:xfrm>
        </p:spPr>
      </p:pic>
    </p:spTree>
    <p:extLst>
      <p:ext uri="{BB962C8B-B14F-4D97-AF65-F5344CB8AC3E}">
        <p14:creationId xmlns:p14="http://schemas.microsoft.com/office/powerpoint/2010/main" val="438028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95900-A433-4C84-9A2F-9E9B812D4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 Model Selection Part 2</a:t>
            </a:r>
            <a:endParaRPr lang="zh-CN" alt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8AEB35-59EF-47A5-A352-18713D5FBAD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zh-CN" dirty="0"/>
              <a:t>Model 8 has the lowest LOOCV RMSE result and AIC result. Model 5 has the lowest BIC result and predictor amount. In conclusion, Model 5 is the best fit model because it has the best information criterion scores (BIC) and is the simplest model. </a:t>
            </a:r>
            <a:endParaRPr lang="zh-CN" alt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E27E81-E3A7-403D-8102-925D29F5E6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6E85F7-A724-48A4-9D33-CEBC5174E865}" type="datetime1">
              <a:rPr lang="en-US" smtClean="0"/>
              <a:t>4/25/2022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D27C15-4D54-4731-94D3-8ADC49C574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A765F8-1B59-4B58-8D74-DEC04AFC3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6</a:t>
            </a:fld>
            <a:endParaRPr lang="en-US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9AA22AD6-DA0B-44DC-B937-119DF2FFB29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l="22652" t="34483" r="45314" b="41213"/>
          <a:stretch/>
        </p:blipFill>
        <p:spPr>
          <a:xfrm>
            <a:off x="628652" y="2782627"/>
            <a:ext cx="4820703" cy="2057398"/>
          </a:xfrm>
        </p:spPr>
      </p:pic>
    </p:spTree>
    <p:extLst>
      <p:ext uri="{BB962C8B-B14F-4D97-AF65-F5344CB8AC3E}">
        <p14:creationId xmlns:p14="http://schemas.microsoft.com/office/powerpoint/2010/main" val="3426494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EB63D-A893-4258-91A7-24C56AC63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 Model Selection</a:t>
            </a:r>
            <a:endParaRPr lang="zh-CN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2929EC-8E7C-41F3-9269-4E199B69711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After picking the best fit models from the vselect process, then I use the rolling window technique on five different models (Model 12-Lag, and Model 5 to Model 8) based on the best AIC and BIC to make a final model selection for finding the best out of the best fit models with the best prediction window width.</a:t>
            </a:r>
            <a:endParaRPr lang="zh-CN" alt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6A150B95-2294-45B5-B474-20DFDBC86E7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31505" t="36557" r="32742" b="28809"/>
          <a:stretch/>
        </p:blipFill>
        <p:spPr>
          <a:xfrm>
            <a:off x="6096000" y="2655277"/>
            <a:ext cx="4146148" cy="2258168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548E78-245B-4B66-905D-539C802C83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6E85F7-A724-48A4-9D33-CEBC5174E865}" type="datetime1">
              <a:rPr lang="en-US" smtClean="0"/>
              <a:t>4/25/2022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45366E-7485-4171-968F-FE55036F90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DB5134-3383-428D-B51F-8F1CF9302C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62184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C79290-74C9-4968-869C-AA50C3A03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 Forecast Result</a:t>
            </a:r>
            <a:endParaRPr lang="zh-CN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757C48-1531-4D8B-88BD-1B0E9813AF4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dirty="0"/>
              <a:t>Assumed normal forecast </a:t>
            </a:r>
          </a:p>
          <a:p>
            <a:pPr>
              <a:spcBef>
                <a:spcPts val="600"/>
              </a:spcBef>
            </a:pPr>
            <a:r>
              <a:rPr lang="en-US" altLang="zh-CN" dirty="0"/>
              <a:t>upper bound: 1042.3, </a:t>
            </a:r>
          </a:p>
          <a:p>
            <a:pPr>
              <a:spcBef>
                <a:spcPts val="600"/>
              </a:spcBef>
            </a:pPr>
            <a:r>
              <a:rPr lang="en-US" altLang="zh-CN" dirty="0"/>
              <a:t>lower bound of 995.3328, </a:t>
            </a:r>
          </a:p>
          <a:p>
            <a:pPr>
              <a:spcBef>
                <a:spcPts val="600"/>
              </a:spcBef>
            </a:pPr>
            <a:r>
              <a:rPr lang="en-US" altLang="zh-CN" dirty="0"/>
              <a:t>point forecast: 1018.546. 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altLang="zh-CN" dirty="0"/>
              <a:t>The empirical forecast </a:t>
            </a:r>
          </a:p>
          <a:p>
            <a:pPr>
              <a:spcBef>
                <a:spcPts val="600"/>
              </a:spcBef>
            </a:pPr>
            <a:r>
              <a:rPr lang="en-US" altLang="zh-CN" dirty="0"/>
              <a:t>upper bound: 1032.759</a:t>
            </a:r>
          </a:p>
          <a:p>
            <a:pPr>
              <a:spcBef>
                <a:spcPts val="600"/>
              </a:spcBef>
            </a:pPr>
            <a:r>
              <a:rPr lang="en-US" altLang="zh-CN" dirty="0"/>
              <a:t>lower bound: 988.5123</a:t>
            </a:r>
          </a:p>
          <a:p>
            <a:r>
              <a:rPr lang="en-US" altLang="zh-CN" dirty="0"/>
              <a:t>point forecast: 1032.759.</a:t>
            </a:r>
            <a:endParaRPr lang="zh-CN" alt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D31D07-8943-4479-A317-2B523448A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6E85F7-A724-48A4-9D33-CEBC5174E865}" type="datetime1">
              <a:rPr lang="en-US" smtClean="0"/>
              <a:t>4/25/2022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E63404-CB66-4014-BCAF-1DD94A29AE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D8F530-35F1-4506-BB24-D964FF9223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8</a:t>
            </a:fld>
            <a:endParaRPr lang="en-US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7A7C849B-F57D-4482-AEA0-D2CDD666E33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47466" t="22930" r="1459" b="8368"/>
          <a:stretch/>
        </p:blipFill>
        <p:spPr>
          <a:xfrm>
            <a:off x="6095999" y="2477129"/>
            <a:ext cx="4053607" cy="3065541"/>
          </a:xfrm>
        </p:spPr>
      </p:pic>
    </p:spTree>
    <p:extLst>
      <p:ext uri="{BB962C8B-B14F-4D97-AF65-F5344CB8AC3E}">
        <p14:creationId xmlns:p14="http://schemas.microsoft.com/office/powerpoint/2010/main" val="8880956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1DDBC-8B18-4749-AEBB-3253EA353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Distribution of Error</a:t>
            </a:r>
            <a:endParaRPr lang="zh-CN" alt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7CB33DF4-EC90-4EB2-A8A5-4F440576B6F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l="27993" t="31990" r="30926" b="11331"/>
          <a:stretch/>
        </p:blipFill>
        <p:spPr>
          <a:xfrm>
            <a:off x="1083211" y="2278966"/>
            <a:ext cx="3882683" cy="3011662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8C20A3-7459-4E80-89EF-ED6AC2D7842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zh-CN" dirty="0"/>
              <a:t>Uneven spread/distribution of errors indicating the data is abnormal</a:t>
            </a:r>
          </a:p>
          <a:p>
            <a:r>
              <a:rPr lang="en-US" altLang="zh-CN" dirty="0"/>
              <a:t>The empirical forecast is more accurate</a:t>
            </a:r>
            <a:endParaRPr lang="zh-CN" alt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EB8C74-FC9D-49F8-A8E3-94D4656BA2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6E85F7-A724-48A4-9D33-CEBC5174E865}" type="datetime1">
              <a:rPr lang="en-US" smtClean="0"/>
              <a:t>4/25/2022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F91DCF-F1C9-4314-91CE-30F3B5C4A2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3DAEA3-84AB-4050-A6AA-E8654B1599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54374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build="p"/>
    </p:bldLst>
  </p:timing>
</p:sld>
</file>

<file path=ppt/theme/theme1.xml><?xml version="1.0" encoding="utf-8"?>
<a:theme xmlns:a="http://schemas.openxmlformats.org/drawingml/2006/main" name="MemoVTI">
  <a:themeElements>
    <a:clrScheme name="AnalogousFromRegularSeedRightStep">
      <a:dk1>
        <a:srgbClr val="000000"/>
      </a:dk1>
      <a:lt1>
        <a:srgbClr val="FFFFFF"/>
      </a:lt1>
      <a:dk2>
        <a:srgbClr val="1B2130"/>
      </a:dk2>
      <a:lt2>
        <a:srgbClr val="F3F1F0"/>
      </a:lt2>
      <a:accent1>
        <a:srgbClr val="23ADDC"/>
      </a:accent1>
      <a:accent2>
        <a:srgbClr val="1756D5"/>
      </a:accent2>
      <a:accent3>
        <a:srgbClr val="3B2CE7"/>
      </a:accent3>
      <a:accent4>
        <a:srgbClr val="7617D5"/>
      </a:accent4>
      <a:accent5>
        <a:srgbClr val="D729E7"/>
      </a:accent5>
      <a:accent6>
        <a:srgbClr val="D51796"/>
      </a:accent6>
      <a:hlink>
        <a:srgbClr val="BF5F3F"/>
      </a:hlink>
      <a:folHlink>
        <a:srgbClr val="7F7F7F"/>
      </a:folHlink>
    </a:clrScheme>
    <a:fontScheme name="Elephant Univers Condensed">
      <a:majorFont>
        <a:latin typeface="Elephant"/>
        <a:ea typeface=""/>
        <a:cs typeface=""/>
      </a:majorFont>
      <a:minorFont>
        <a:latin typeface="Univers Condense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moVTI" id="{DF30D94D-D909-45F8-8565-C675708280D4}" vid="{636A8D8B-0354-48FA-9492-83E81C26161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</TotalTime>
  <Words>407</Words>
  <Application>Microsoft Office PowerPoint</Application>
  <PresentationFormat>Widescreen</PresentationFormat>
  <Paragraphs>61</Paragraphs>
  <Slides>12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DengXian</vt:lpstr>
      <vt:lpstr>Arial</vt:lpstr>
      <vt:lpstr>Elephant</vt:lpstr>
      <vt:lpstr>Times New Roman</vt:lpstr>
      <vt:lpstr>Univers Condensed</vt:lpstr>
      <vt:lpstr>MemoVTI</vt:lpstr>
      <vt:lpstr>PROJECT: FORECASTING THE FUTURE OF MIAMI Average Weekly Wage</vt:lpstr>
      <vt:lpstr>1. Introduction</vt:lpstr>
      <vt:lpstr>2. Data</vt:lpstr>
      <vt:lpstr>2. Data Part 2</vt:lpstr>
      <vt:lpstr>3. Model Selection</vt:lpstr>
      <vt:lpstr>3. Model Selection Part 2</vt:lpstr>
      <vt:lpstr>3. Model Selection</vt:lpstr>
      <vt:lpstr>4. Forecast Result</vt:lpstr>
      <vt:lpstr>Distribution of Error</vt:lpstr>
      <vt:lpstr>5. Interval Forecast </vt:lpstr>
      <vt:lpstr>5. Conclusion</vt:lpstr>
      <vt:lpstr>END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PROJECT: FORECASTING THE FUTURE OF MIAMI Average Weekly Wage</dc:title>
  <dc:creator>Zheng, Zhi</dc:creator>
  <cp:lastModifiedBy>Zheng, Zhi</cp:lastModifiedBy>
  <cp:revision>12</cp:revision>
  <dcterms:created xsi:type="dcterms:W3CDTF">2022-04-25T17:59:47Z</dcterms:created>
  <dcterms:modified xsi:type="dcterms:W3CDTF">2022-04-25T21:30:43Z</dcterms:modified>
</cp:coreProperties>
</file>